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08" r:id="rId6"/>
    <p:sldId id="30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8" r:id="rId15"/>
    <p:sldId id="370" r:id="rId16"/>
    <p:sldId id="368" r:id="rId17"/>
    <p:sldId id="369" r:id="rId18"/>
    <p:sldId id="299" r:id="rId19"/>
    <p:sldId id="339" r:id="rId20"/>
    <p:sldId id="338" r:id="rId21"/>
    <p:sldId id="337" r:id="rId22"/>
    <p:sldId id="336" r:id="rId23"/>
    <p:sldId id="335" r:id="rId24"/>
    <p:sldId id="334" r:id="rId25"/>
    <p:sldId id="333" r:id="rId26"/>
    <p:sldId id="332" r:id="rId27"/>
    <p:sldId id="341" r:id="rId28"/>
    <p:sldId id="340" r:id="rId29"/>
    <p:sldId id="330" r:id="rId30"/>
    <p:sldId id="329" r:id="rId31"/>
    <p:sldId id="375" r:id="rId32"/>
    <p:sldId id="376" r:id="rId33"/>
    <p:sldId id="318" r:id="rId34"/>
    <p:sldId id="310" r:id="rId35"/>
    <p:sldId id="342" r:id="rId36"/>
    <p:sldId id="319" r:id="rId37"/>
    <p:sldId id="311" r:id="rId38"/>
    <p:sldId id="343" r:id="rId39"/>
    <p:sldId id="345" r:id="rId40"/>
    <p:sldId id="351" r:id="rId41"/>
    <p:sldId id="346" r:id="rId42"/>
    <p:sldId id="354" r:id="rId43"/>
    <p:sldId id="353" r:id="rId44"/>
    <p:sldId id="356" r:id="rId45"/>
    <p:sldId id="355" r:id="rId46"/>
    <p:sldId id="347" r:id="rId47"/>
    <p:sldId id="349" r:id="rId48"/>
    <p:sldId id="317" r:id="rId49"/>
    <p:sldId id="315" r:id="rId50"/>
    <p:sldId id="313" r:id="rId51"/>
    <p:sldId id="312" r:id="rId52"/>
    <p:sldId id="328" r:id="rId53"/>
    <p:sldId id="371" r:id="rId54"/>
    <p:sldId id="357" r:id="rId55"/>
    <p:sldId id="372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577" autoAdjust="0"/>
  </p:normalViewPr>
  <p:slideViewPr>
    <p:cSldViewPr>
      <p:cViewPr varScale="1">
        <p:scale>
          <a:sx n="99" d="100"/>
          <a:sy n="99" d="100"/>
        </p:scale>
        <p:origin x="-2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12ED-7267-4420-BA75-C734A2663EF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F2A4-A32E-4BDB-8D61-6862AB33D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12ED-7267-4420-BA75-C734A2663EF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F2A4-A32E-4BDB-8D61-6862AB33D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12ED-7267-4420-BA75-C734A2663EF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F2A4-A32E-4BDB-8D61-6862AB33D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12ED-7267-4420-BA75-C734A2663EF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F2A4-A32E-4BDB-8D61-6862AB33D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12ED-7267-4420-BA75-C734A2663EF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F2A4-A32E-4BDB-8D61-6862AB33D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12ED-7267-4420-BA75-C734A2663EF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F2A4-A32E-4BDB-8D61-6862AB33D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12ED-7267-4420-BA75-C734A2663EF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F2A4-A32E-4BDB-8D61-6862AB33D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12ED-7267-4420-BA75-C734A2663EF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F2A4-A32E-4BDB-8D61-6862AB33D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12ED-7267-4420-BA75-C734A2663EF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F2A4-A32E-4BDB-8D61-6862AB33D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12ED-7267-4420-BA75-C734A2663EF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F2A4-A32E-4BDB-8D61-6862AB33D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12ED-7267-4420-BA75-C734A2663EF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7F2A4-A32E-4BDB-8D61-6862AB33D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012ED-7267-4420-BA75-C734A2663EFD}" type="datetimeFigureOut">
              <a:rPr lang="ru-RU" smtClean="0"/>
              <a:pPr/>
              <a:t>03.09.2021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7F2A4-A32E-4BDB-8D61-6862AB33D9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4.jpe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" Target="slide53.xml"/><Relationship Id="rId7" Type="http://schemas.openxmlformats.org/officeDocument/2006/relationships/slide" Target="slide5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slide" Target="slide52.xml"/><Relationship Id="rId10" Type="http://schemas.openxmlformats.org/officeDocument/2006/relationships/image" Target="../media/image63.jpeg"/><Relationship Id="rId4" Type="http://schemas.openxmlformats.org/officeDocument/2006/relationships/image" Target="../media/image60.jpeg"/><Relationship Id="rId9" Type="http://schemas.openxmlformats.org/officeDocument/2006/relationships/slide" Target="slide5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285728"/>
            <a:ext cx="5929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Центральная городская библиотека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им. Ю.Н. Либединского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Отдел библиографической работы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4546" y="1357298"/>
            <a:ext cx="4470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Уральский городок: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285728"/>
            <a:ext cx="1439068" cy="1060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85984" y="5500702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Миасс в живописи</a:t>
            </a:r>
            <a:endParaRPr lang="ru-RU" sz="2400" b="1" i="1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57620" y="6143644"/>
            <a:ext cx="155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Миасс, 2021г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 descr="C:\Users\OBR1\Desktop\живопись\город\шило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0911" y="2071678"/>
            <a:ext cx="4941419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857232"/>
            <a:ext cx="7572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3" name="Picture 1" descr="C:\Users\OBR1\Desktop\живопись\Ильмены\Рисунок (29).jpg"/>
          <p:cNvPicPr>
            <a:picLocks noChangeAspect="1" noChangeArrowheads="1"/>
          </p:cNvPicPr>
          <p:nvPr/>
        </p:nvPicPr>
        <p:blipFill>
          <a:blip r:embed="rId3" cstate="print"/>
          <a:srcRect l="3125" t="5944" r="17968" b="27435"/>
          <a:stretch>
            <a:fillRect/>
          </a:stretch>
        </p:blipFill>
        <p:spPr bwMode="auto">
          <a:xfrm>
            <a:off x="642910" y="1071546"/>
            <a:ext cx="780517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000892" y="6143644"/>
            <a:ext cx="183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Никольский Е.В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17409" name="Picture 1" descr="C:\Users\OBR1\Desktop\живопись\Ильмены\artlib_gallery-519949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85" y="928670"/>
            <a:ext cx="6854187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072330" y="6143644"/>
            <a:ext cx="163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16385" name="Picture 1" descr="C:\Users\OBR1\Desktop\живопись\Ильмены\вдали ильмен бажено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571612"/>
            <a:ext cx="5395306" cy="3952061"/>
          </a:xfrm>
          <a:prstGeom prst="rect">
            <a:avLst/>
          </a:prstGeom>
          <a:noFill/>
        </p:spPr>
      </p:pic>
      <p:pic>
        <p:nvPicPr>
          <p:cNvPr id="16386" name="Picture 2" descr="C:\Users\OBR1\Desktop\живопись\Ильмены\Рисунок (36).jpg"/>
          <p:cNvPicPr>
            <a:picLocks noChangeAspect="1" noChangeArrowheads="1"/>
          </p:cNvPicPr>
          <p:nvPr/>
        </p:nvPicPr>
        <p:blipFill>
          <a:blip r:embed="rId4" cstate="print"/>
          <a:srcRect l="32807" t="10416" r="8451" b="10416"/>
          <a:stretch>
            <a:fillRect/>
          </a:stretch>
        </p:blipFill>
        <p:spPr bwMode="auto">
          <a:xfrm>
            <a:off x="0" y="857232"/>
            <a:ext cx="3500430" cy="542928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786578" y="6143644"/>
            <a:ext cx="189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Никольский Е.В.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</p:spPr>
      </p:pic>
      <p:pic>
        <p:nvPicPr>
          <p:cNvPr id="15361" name="Picture 1" descr="C:\Users\OBR1\Desktop\живопись\Ильмены\artlib_gallery-478538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857232"/>
            <a:ext cx="7143800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929454" y="6215082"/>
            <a:ext cx="163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285728"/>
            <a:ext cx="5500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Миасс – Город в Золотой долине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OBR1\Desktop\живопись\город\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857232"/>
            <a:ext cx="4000528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000892" y="6143644"/>
            <a:ext cx="189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Никольский Е.В.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2050" name="Picture 2" descr="C:\Users\OBR1\Desktop\живопись\город\Василий Неясов. мельзаво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7374653" cy="5235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429488" y="6215082"/>
            <a:ext cx="171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Неясов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3074" name="Picture 2" descr="C:\Users\OBR1\Desktop\живопись\город\artlib_gallery-456324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4969226" cy="3810000"/>
          </a:xfrm>
          <a:prstGeom prst="rect">
            <a:avLst/>
          </a:prstGeom>
          <a:noFill/>
        </p:spPr>
      </p:pic>
      <p:pic>
        <p:nvPicPr>
          <p:cNvPr id="3075" name="Picture 3" descr="C:\Users\OBR1\Desktop\живопись\город\artlib_gallery-452154-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2248" y="2357430"/>
            <a:ext cx="5151752" cy="37385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786578" y="6215082"/>
            <a:ext cx="163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</p:spPr>
      </p:pic>
      <p:pic>
        <p:nvPicPr>
          <p:cNvPr id="4100" name="Picture 4" descr="C:\Users\OBR1\Desktop\живопись\город\artlib_gallery-429352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5572132" cy="407196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13874" y="6215082"/>
            <a:ext cx="1572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Барсуков А.В.</a:t>
            </a:r>
            <a:endParaRPr lang="ru-RU" dirty="0"/>
          </a:p>
        </p:txBody>
      </p:sp>
      <p:pic>
        <p:nvPicPr>
          <p:cNvPr id="38914" name="Picture 2" descr="Картина. Барсуков Алексей. Осень 20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357298"/>
            <a:ext cx="4429124" cy="485778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428728" y="4357694"/>
            <a:ext cx="1630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143512"/>
            <a:ext cx="8786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OBR1\Desktop\живопись\город\artlib_gallery-420338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5060668" cy="3929090"/>
          </a:xfrm>
          <a:prstGeom prst="rect">
            <a:avLst/>
          </a:prstGeom>
          <a:noFill/>
        </p:spPr>
      </p:pic>
      <p:pic>
        <p:nvPicPr>
          <p:cNvPr id="5123" name="Picture 3" descr="C:\Users\OBR1\Desktop\живопись\город\artlib_gallery-425876-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357429"/>
            <a:ext cx="5143504" cy="385765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143768" y="6215082"/>
            <a:ext cx="1630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6146" name="Picture 2" descr="C:\Users\OBR1\Desktop\живопись\город\artlib_gallery-436380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28604"/>
            <a:ext cx="5500694" cy="4089550"/>
          </a:xfrm>
          <a:prstGeom prst="rect">
            <a:avLst/>
          </a:prstGeom>
          <a:noFill/>
        </p:spPr>
      </p:pic>
      <p:pic>
        <p:nvPicPr>
          <p:cNvPr id="6147" name="Picture 3" descr="C:\Users\OBR1\Desktop\живопись\город\artlib_gallery-425180-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3651" y="2643182"/>
            <a:ext cx="4990349" cy="35242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768" y="6215082"/>
            <a:ext cx="1572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57290" y="5572140"/>
            <a:ext cx="5572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Миасс в живописи</a:t>
            </a:r>
            <a:endParaRPr lang="ru-RU" sz="4000" b="1" i="1" dirty="0" smtClean="0">
              <a:ln w="11430"/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28670"/>
            <a:ext cx="5214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143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Уральский городок</a:t>
            </a:r>
            <a:endParaRPr lang="ru-RU" sz="4000" b="1" i="1" dirty="0" smtClean="0">
              <a:ln w="1143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89" name="Picture 1" descr="C:\Users\OBR1\Desktop\живопись\город\7798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808210"/>
            <a:ext cx="5279476" cy="3547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929322" y="2571744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 w="1143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Художники</a:t>
            </a:r>
            <a:endParaRPr lang="ru-RU" sz="3600" b="1" i="1" dirty="0" smtClean="0">
              <a:ln w="1143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7170" name="Picture 2" descr="C:\Users\OBR1\Desktop\живопись\город\artlib_gallery-514469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928670"/>
            <a:ext cx="3429024" cy="5263131"/>
          </a:xfrm>
          <a:prstGeom prst="rect">
            <a:avLst/>
          </a:prstGeom>
          <a:noFill/>
        </p:spPr>
      </p:pic>
      <p:pic>
        <p:nvPicPr>
          <p:cNvPr id="7171" name="Picture 3" descr="C:\Users\OBR1\Desktop\живопись\город\artlib_gallery-510586-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0174"/>
            <a:ext cx="4929190" cy="378621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5984" y="6215082"/>
            <a:ext cx="1572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8194" name="Picture 2" descr="C:\Users\OBR1\Desktop\живопись\город\Зотеев-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785794"/>
            <a:ext cx="3895496" cy="530731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0628" y="2000240"/>
            <a:ext cx="3714760" cy="2579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 проспект Автозаводцев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Выйдет утренний народ.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Сердце сердцу отзовется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от радости замрет.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6143644"/>
            <a:ext cx="1382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Зотеев В.А.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857232"/>
            <a:ext cx="32861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Вот он, легок на помине,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оградой белых стен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Город в Золотой долине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подножия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Ильмен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Н. Година</a:t>
            </a:r>
          </a:p>
        </p:txBody>
      </p:sp>
      <p:pic>
        <p:nvPicPr>
          <p:cNvPr id="9218" name="Picture 2" descr="C:\Users\OBR1\Desktop\живопись\город\779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0603" y="1857364"/>
            <a:ext cx="5394801" cy="42862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429388" y="6215082"/>
            <a:ext cx="1434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Истомин 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071546"/>
            <a:ext cx="84296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6429388" y="6143644"/>
            <a:ext cx="1629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Барсуков А. В.</a:t>
            </a:r>
            <a:endParaRPr lang="ru-RU" dirty="0"/>
          </a:p>
        </p:txBody>
      </p:sp>
      <p:pic>
        <p:nvPicPr>
          <p:cNvPr id="32770" name="Picture 2" descr="Картина. Барсуков Алексей. Осен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071546"/>
            <a:ext cx="6773131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357166"/>
            <a:ext cx="314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Река Миасс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OBR1\Desktop\живопись\река миасс\56205309_1268104047_Reka_Mias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85860"/>
            <a:ext cx="7358114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643702" y="6143644"/>
            <a:ext cx="1572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Барсуков А.В.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4643446"/>
            <a:ext cx="86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12290" name="Picture 2" descr="C:\Users\OBR1\Desktop\живопись\река миасс\artlib_gallery-519949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000108"/>
            <a:ext cx="6643734" cy="494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000892" y="6143644"/>
            <a:ext cx="163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000108"/>
            <a:ext cx="84296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 </a:t>
            </a:r>
          </a:p>
        </p:txBody>
      </p:sp>
      <p:pic>
        <p:nvPicPr>
          <p:cNvPr id="13314" name="Picture 2" descr="C:\Users\OBR1\Desktop\живопись\река миасс\Василий Неясов. осенний этю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71612"/>
            <a:ext cx="8286808" cy="413768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768" y="6143644"/>
            <a:ext cx="138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Неясов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15363" name="Picture 3" descr="C:\Users\OBR1\Desktop\живопись\река миасс\7605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00108"/>
            <a:ext cx="6715172" cy="48170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215206" y="6143644"/>
            <a:ext cx="157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Ефремов А.В.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16386" name="Picture 2" descr="C:\Users\OBR1\Desktop\живопись\река миасс\xudozhnik_Viktor_Gridasov_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71546"/>
            <a:ext cx="6929486" cy="482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858016" y="6143644"/>
            <a:ext cx="1714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Грищенко И.В.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5214950"/>
            <a:ext cx="8929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.</a:t>
            </a:r>
          </a:p>
        </p:txBody>
      </p:sp>
      <p:pic>
        <p:nvPicPr>
          <p:cNvPr id="17410" name="Picture 2" descr="C:\Users\OBR1\Desktop\живопись\река миасс\artlib_gallery-507027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142984"/>
            <a:ext cx="6824686" cy="4853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429520" y="6143644"/>
            <a:ext cx="1572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785794"/>
            <a:ext cx="807246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Миасс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город, который расположен среди Уральских гор и живописных озер.   О нем слагают, песни, легенды, стихи, пишут живописные картины. Большая часть из них - о любви к Миассу и  Тургояку, о природе, о том прекрасном, к чему мы привыкли и оттого почти перестали замечать и восхищаться. Мы представляем вам творчество 15 художников, которые запечатлели наш край.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285728"/>
            <a:ext cx="4714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Уральский городок</a:t>
            </a:r>
          </a:p>
        </p:txBody>
      </p:sp>
      <p:pic>
        <p:nvPicPr>
          <p:cNvPr id="1026" name="Picture 2" descr="C:\Users\OBR1\Desktop\живопись\город\Рисунок (28).jpg"/>
          <p:cNvPicPr>
            <a:picLocks noChangeAspect="1" noChangeArrowheads="1"/>
          </p:cNvPicPr>
          <p:nvPr/>
        </p:nvPicPr>
        <p:blipFill>
          <a:blip r:embed="rId3" cstate="print"/>
          <a:srcRect l="10595" t="16020" r="14616" b="15102"/>
          <a:stretch>
            <a:fillRect/>
          </a:stretch>
        </p:blipFill>
        <p:spPr bwMode="auto">
          <a:xfrm>
            <a:off x="1857356" y="3071810"/>
            <a:ext cx="5214974" cy="3538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252265" y="6143644"/>
            <a:ext cx="1891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Никольский Е.В.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000">
        <p:fade/>
      </p:transition>
    </mc:Choice>
    <mc:Fallback>
      <p:transition spd="med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5500702"/>
            <a:ext cx="86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18434" name="Picture 2" descr="C:\Users\OBR1\Desktop\живопись\город\Рисунок (23).jpg"/>
          <p:cNvPicPr>
            <a:picLocks noChangeAspect="1" noChangeArrowheads="1"/>
          </p:cNvPicPr>
          <p:nvPr/>
        </p:nvPicPr>
        <p:blipFill>
          <a:blip r:embed="rId3"/>
          <a:srcRect l="5140" t="9375" r="3365" b="46875"/>
          <a:stretch>
            <a:fillRect/>
          </a:stretch>
        </p:blipFill>
        <p:spPr bwMode="auto">
          <a:xfrm>
            <a:off x="571472" y="1357298"/>
            <a:ext cx="8072494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929454" y="6143644"/>
            <a:ext cx="138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Неясов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69634" name="Picture 2" descr="Картина. Барсуков Алексей. Апр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071546"/>
            <a:ext cx="7000924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072330" y="6143644"/>
            <a:ext cx="1714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Барсуков А.В.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68610" name="Picture 2" descr="Картина. Барсуков Алексей. Вид с карьера в Миасс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916" y="928670"/>
            <a:ext cx="7615422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000892" y="6143644"/>
            <a:ext cx="1572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Барсуков А.В.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285728"/>
            <a:ext cx="357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Озеро Тургояк</a:t>
            </a:r>
          </a:p>
        </p:txBody>
      </p:sp>
      <p:pic>
        <p:nvPicPr>
          <p:cNvPr id="19459" name="Picture 3" descr="C:\Users\OBR1\Desktop\живопись\Тургояк\4327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071546"/>
            <a:ext cx="6286544" cy="4786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215206" y="6143644"/>
            <a:ext cx="157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Ефремов А.В.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20482" name="Picture 2" descr="C:\Users\OBR1\Desktop\живопись\Тургояк\artlib_gallery-427224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000108"/>
            <a:ext cx="7074077" cy="5232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000892" y="6143644"/>
            <a:ext cx="1572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21506" name="Picture 2" descr="C:\Users\OBR1\Desktop\живопись\Тургояк\Рисунок (25).jpg"/>
          <p:cNvPicPr>
            <a:picLocks noChangeAspect="1" noChangeArrowheads="1"/>
          </p:cNvPicPr>
          <p:nvPr/>
        </p:nvPicPr>
        <p:blipFill>
          <a:blip r:embed="rId3" cstate="print"/>
          <a:srcRect l="13934" t="12347" r="9274" b="30714"/>
          <a:stretch>
            <a:fillRect/>
          </a:stretch>
        </p:blipFill>
        <p:spPr bwMode="auto">
          <a:xfrm>
            <a:off x="214282" y="1142984"/>
            <a:ext cx="8612888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58016" y="6143644"/>
            <a:ext cx="189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Никольский Е.В.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22530" name="Picture 2" descr="C:\Users\OBR1\Desktop\живопись\Тургояк\Шилов В.И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00108"/>
            <a:ext cx="7000924" cy="480752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929454" y="6143644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Якушев П.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5572140"/>
            <a:ext cx="8215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3554" name="Picture 2" descr="C:\Users\OBR1\Desktop\живопись\Тургояк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928670"/>
            <a:ext cx="6596066" cy="4854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143768" y="6143644"/>
            <a:ext cx="1782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Кондрашкин П.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24578" name="Picture 2" descr="C:\Users\OBR1\Desktop\живопись\Тургояк\artlib_gallery-459890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8066" y="2643182"/>
            <a:ext cx="5415934" cy="3819417"/>
          </a:xfrm>
          <a:prstGeom prst="rect">
            <a:avLst/>
          </a:prstGeom>
          <a:noFill/>
        </p:spPr>
      </p:pic>
      <p:pic>
        <p:nvPicPr>
          <p:cNvPr id="24579" name="Picture 3" descr="C:\Users\OBR1\Desktop\живопись\Тургояк\artlib_gallery-437187-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61248" y="285728"/>
            <a:ext cx="5319988" cy="39290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728" y="6143644"/>
            <a:ext cx="1572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928670"/>
            <a:ext cx="8358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5602" name="Picture 2" descr="C:\Users\OBR1\Desktop\живопись\Тургояк\artlib_gallery-446405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142984"/>
            <a:ext cx="6429420" cy="48032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715140" y="6143644"/>
            <a:ext cx="163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857232"/>
            <a:ext cx="7715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49" name="Picture 1" descr="C:\Users\OBR1\Desktop\живопись\заповедник\Рисунок (38).jpg"/>
          <p:cNvPicPr>
            <a:picLocks noChangeAspect="1" noChangeArrowheads="1"/>
          </p:cNvPicPr>
          <p:nvPr/>
        </p:nvPicPr>
        <p:blipFill>
          <a:blip r:embed="rId3" cstate="print"/>
          <a:srcRect l="25953" t="12347" r="7271" b="15102"/>
          <a:stretch>
            <a:fillRect/>
          </a:stretch>
        </p:blipFill>
        <p:spPr bwMode="auto">
          <a:xfrm>
            <a:off x="1142976" y="1000108"/>
            <a:ext cx="6429420" cy="50678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42976" y="357166"/>
            <a:ext cx="3857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Ильменский заповедник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0826" y="6143644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Никольский Е.В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26626" name="Picture 2" descr="C:\Users\OBR1\Desktop\живопись\Тургояк\Рисунок (31).jpg"/>
          <p:cNvPicPr>
            <a:picLocks noChangeAspect="1" noChangeArrowheads="1"/>
          </p:cNvPicPr>
          <p:nvPr/>
        </p:nvPicPr>
        <p:blipFill>
          <a:blip r:embed="rId3" cstate="print"/>
          <a:srcRect l="6250" t="8093" r="14062" b="19913"/>
          <a:stretch>
            <a:fillRect/>
          </a:stretch>
        </p:blipFill>
        <p:spPr bwMode="auto">
          <a:xfrm>
            <a:off x="459517" y="1000108"/>
            <a:ext cx="7612945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58016" y="6143644"/>
            <a:ext cx="189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Никольский Е.В.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-357214"/>
            <a:ext cx="92583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571480"/>
            <a:ext cx="8929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7651" name="Picture 3" descr="C:\Users\OBR1\Desktop\живопись\Тургояк\5304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42"/>
            <a:ext cx="3574098" cy="4286280"/>
          </a:xfrm>
          <a:prstGeom prst="rect">
            <a:avLst/>
          </a:prstGeom>
          <a:noFill/>
        </p:spPr>
      </p:pic>
      <p:pic>
        <p:nvPicPr>
          <p:cNvPr id="27652" name="Picture 4" descr="C:\Users\OBR1\Desktop\живопись\Тургояк\5309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214422"/>
            <a:ext cx="5429288" cy="392909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643702" y="5786454"/>
            <a:ext cx="157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Ефремов А.В.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357166"/>
            <a:ext cx="292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Остров Веры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OBR1\Desktop\живопись\Тургояк\artlib_gallery-428661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214422"/>
            <a:ext cx="6000792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929454" y="6215082"/>
            <a:ext cx="163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31746" name="Picture 2" descr="C:\Users\OBR1\Desktop\живопись\Тургояк\GDIB0MbD4UI.jpg"/>
          <p:cNvPicPr>
            <a:picLocks noChangeAspect="1" noChangeArrowheads="1"/>
          </p:cNvPicPr>
          <p:nvPr/>
        </p:nvPicPr>
        <p:blipFill>
          <a:blip r:embed="rId3"/>
          <a:srcRect l="6944" t="8333" r="6944" b="7291"/>
          <a:stretch>
            <a:fillRect/>
          </a:stretch>
        </p:blipFill>
        <p:spPr bwMode="auto">
          <a:xfrm>
            <a:off x="214282" y="928670"/>
            <a:ext cx="4000496" cy="522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OBR1\Desktop\живопись\Тургояк\artlib_gallery-425570-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785926"/>
            <a:ext cx="4714908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358082" y="6143644"/>
            <a:ext cx="1572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428604"/>
            <a:ext cx="142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Кокорина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Е.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5214950"/>
            <a:ext cx="8643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32770" name="Picture 2" descr="C:\Users\OBR1\Desktop\живопись\Тургояк\643-YAkushev-P.-Ozero-TurgoyakYUzhn.Uralk-m35h501971g.-8000r..jpg"/>
          <p:cNvPicPr>
            <a:picLocks noChangeAspect="1" noChangeArrowheads="1"/>
          </p:cNvPicPr>
          <p:nvPr/>
        </p:nvPicPr>
        <p:blipFill>
          <a:blip r:embed="rId3"/>
          <a:srcRect l="11750" t="17000" r="11750" b="17750"/>
          <a:stretch>
            <a:fillRect/>
          </a:stretch>
        </p:blipFill>
        <p:spPr bwMode="auto">
          <a:xfrm>
            <a:off x="1214414" y="1285860"/>
            <a:ext cx="6572296" cy="468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072330" y="6143644"/>
            <a:ext cx="149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Белоброва Е.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1000108"/>
            <a:ext cx="51435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Евгений Васильевич Никольский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человек, чья жизнь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оставила заметный след в истории и культуре города Миасса.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Евгений Васильевич – (17.03.1917, город Великий Новгород - 12.03.1978, город Миасс), художник, педагог.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Основатель и руководитель изостудии ДК «Автомобилестроителей», которой в 1975 году присвоено звание народной, в настоящее время носит имя Никольского. Наибольшего успеха художник достиг в акварели.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Произведения художника находятся в музеях Миасса, Челябинска и во многих частных собраниях в России и за рубежом.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dirty="0" smtClean="0"/>
              <a:t> </a:t>
            </a:r>
          </a:p>
        </p:txBody>
      </p:sp>
      <p:pic>
        <p:nvPicPr>
          <p:cNvPr id="1026" name="Picture 2" descr="C:\Users\OBR1\Desktop\живопись\художники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643050"/>
            <a:ext cx="3390910" cy="347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857356" y="357166"/>
            <a:ext cx="2500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Художники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857232"/>
            <a:ext cx="450056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Неясов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Василий Андреевич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живописец.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В Челябинске Василий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Неясов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жил и работал с 1951 года.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    Его творческое кредо воплощалось в картине в духе русской реалистической традиции: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большой масштаб полотна,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многофигурность композиции,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жанровая трактовка сюжета,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литературное  развитие.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Василий Андреевич оставил огромное наследие художника, которое уже во многом разошлось по музеям и частным коллекциям.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OBR1\Desktop\живопись\художники\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71612"/>
            <a:ext cx="4183409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928670"/>
            <a:ext cx="89297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Виктор  Александрович  Зотеев  –  художник  – живописец,                       пейзажист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член Союза художников России, ветеран Великой Отечественной войны, отмеченный боевыми орденами и медалями.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После окончания Нижнетагильского художественно училища переехал в Миасс, работал учителем рисования и черчения в средней школе, в школе рабочей молодежи, вел занятия в изостудии Дома пионеров. 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Главная тема творчества художника - пейзаж России. В Миассе Зотеев прожил 15 лет. После пожара, уничтожившего его работы, Зотеев с семьей переехал на Алтай.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	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1" descr="C:\Users\OBR1\Desktop\живопись\художники\jpg_5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500438"/>
            <a:ext cx="442915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857233"/>
            <a:ext cx="3714744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Любовь Александровна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– художник, педагог.             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1989г. – 2011г. - преподаватель ИЗО дополнительного образования.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С 2004 – 2011г. Любовь Александровна заведующая отделением изобразительного искусства при этой школе.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Показателем высокого профессионального уровня преподавателя является Свидетельство о занесении ее в Книгу Почета музея Челябинского Областного Центра Образования Детей. 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</a:t>
            </a:r>
            <a:endParaRPr lang="ru-RU" dirty="0"/>
          </a:p>
        </p:txBody>
      </p:sp>
      <p:pic>
        <p:nvPicPr>
          <p:cNvPr id="3074" name="Picture 2" descr="C:\Users\OBR1\Desktop\живопись\художники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857364"/>
            <a:ext cx="4786314" cy="31432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000108"/>
            <a:ext cx="464343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Барсуков Алексей Владиславович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профессиональный художник. Алексей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родился в городе Миассе.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В 2001 году поступил в Магнитогорский Государственный Университет на художественный графический факультет закончил с отличием в 2006 году.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Участник многочисленных выставок. Реалистичные, выполненные с большим мастерством и вниманием к деталям работы. Натюрморты, пейзажи – все отличает необыкновенная натуралистичность, удивительная игра и сияние красок. </a:t>
            </a:r>
          </a:p>
        </p:txBody>
      </p:sp>
      <p:pic>
        <p:nvPicPr>
          <p:cNvPr id="7" name="Picture 1" descr="C:\Users\OBR1\Desktop\живопись\художники\9wFi-sxDHpQ.jpg"/>
          <p:cNvPicPr>
            <a:picLocks noChangeAspect="1" noChangeArrowheads="1"/>
          </p:cNvPicPr>
          <p:nvPr/>
        </p:nvPicPr>
        <p:blipFill>
          <a:blip r:embed="rId3"/>
          <a:srcRect l="34062" r="1901"/>
          <a:stretch>
            <a:fillRect/>
          </a:stretch>
        </p:blipFill>
        <p:spPr bwMode="auto">
          <a:xfrm>
            <a:off x="4786314" y="1785926"/>
            <a:ext cx="3929090" cy="4143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5286388"/>
            <a:ext cx="8215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C:\Users\OBR1\Desktop\живопись\заповедник\Рисунок (34).jpg"/>
          <p:cNvPicPr>
            <a:picLocks noChangeAspect="1" noChangeArrowheads="1"/>
          </p:cNvPicPr>
          <p:nvPr/>
        </p:nvPicPr>
        <p:blipFill>
          <a:blip r:embed="rId3" cstate="print"/>
          <a:srcRect l="15102" t="7924" r="11428" b="17955"/>
          <a:stretch>
            <a:fillRect/>
          </a:stretch>
        </p:blipFill>
        <p:spPr bwMode="auto">
          <a:xfrm>
            <a:off x="2000232" y="928670"/>
            <a:ext cx="4643470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000892" y="6143644"/>
            <a:ext cx="183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Никольский Е.В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357166"/>
            <a:ext cx="6429420" cy="141337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>
                <a:gd name="adj" fmla="val 50918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solidFill>
                  <a:schemeClr val="tx2"/>
                </a:solidFill>
              </a:rPr>
              <a:t>Миасс в живописи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OBR1\Desktop\живопись\художники\GpQBi0WwL_A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00108"/>
            <a:ext cx="3429023" cy="2657474"/>
          </a:xfrm>
          <a:prstGeom prst="rect">
            <a:avLst/>
          </a:prstGeom>
          <a:noFill/>
        </p:spPr>
      </p:pic>
      <p:pic>
        <p:nvPicPr>
          <p:cNvPr id="1027" name="Picture 3" descr="C:\Users\OBR1\Desktop\живопись\художники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 l="22499" t="8750" r="17500" b="8750"/>
          <a:stretch>
            <a:fillRect/>
          </a:stretch>
        </p:blipFill>
        <p:spPr bwMode="auto">
          <a:xfrm>
            <a:off x="3428992" y="1714488"/>
            <a:ext cx="3286148" cy="2714644"/>
          </a:xfrm>
          <a:prstGeom prst="rect">
            <a:avLst/>
          </a:prstGeom>
          <a:noFill/>
        </p:spPr>
      </p:pic>
      <p:pic>
        <p:nvPicPr>
          <p:cNvPr id="1028" name="Picture 4" descr="C:\Users\OBR1\Desktop\живопись\художники\KjtK2aIP1xc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3702" y="2928934"/>
            <a:ext cx="2500298" cy="3301383"/>
          </a:xfrm>
          <a:prstGeom prst="rect">
            <a:avLst/>
          </a:prstGeom>
          <a:noFill/>
        </p:spPr>
      </p:pic>
      <p:pic>
        <p:nvPicPr>
          <p:cNvPr id="1029" name="Picture 5" descr="C:\Users\OBR1\Desktop\живопись\художники\ivc9RL7r3wQ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 l="5537" t="13291" r="3323" b="24050"/>
          <a:stretch>
            <a:fillRect/>
          </a:stretch>
        </p:blipFill>
        <p:spPr bwMode="auto">
          <a:xfrm>
            <a:off x="0" y="3857628"/>
            <a:ext cx="4572032" cy="23574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785794"/>
            <a:ext cx="79295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Василий Андреевич </a:t>
            </a: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Неясов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1926 - 1984: Личность и творчество. - Челябинск: Книга, 2006. - 182с.: ил. - Текст: непосредственный.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857364"/>
            <a:ext cx="47149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Василий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Неясов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яркий художник, представитель своего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времени, многогранная личность. Его творчество, вписанное в контекст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истории искусства Южного Урала, стоит вровень с наследием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выдающихся мастеров России.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Патриотизм, любовь к родине, народу в отношении Василия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Неясова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не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громкие пафосные слова, а реальные жизненные установки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художника, определившие его позицию и нашедшие отражение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его творчестве.  </a:t>
            </a:r>
          </a:p>
        </p:txBody>
      </p:sp>
      <p:pic>
        <p:nvPicPr>
          <p:cNvPr id="30722" name="Picture 2" descr="C:\Users\OBR1\Desktop\живопись\художники\KjtK2aIP1x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567878"/>
            <a:ext cx="2928958" cy="42416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928670"/>
            <a:ext cx="86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Никольский, Е.В. Времена года: Альбом акварелей / 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Е.В. Никольский; составители, вступ.ст. Л.Ф. Баженова, 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М.Е. Никольская. – Миасс: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Геотур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2013. - 100 с. - Текст: непосредственный.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9058" y="1857364"/>
            <a:ext cx="52149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В  этом альбоме, более двухсот работ художника, а также наброски и эскизы. Выпуск этого альбома - значимое культурное событие для нашего города, теперь память о художнике увековечена, а его работы доступны для ознакомления всем читателям.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Создание альбома стало возможным благодаря стараниям семьи Баженовых. Дело это было начато 35 лет назад, именно тогда созданы первые «копии» картин, которые находились в частных коллекциях, в фондах музеев, у семьи Никольских. Таким образом, картины не были утеряны, а сохранены и увековечены. </a:t>
            </a:r>
          </a:p>
        </p:txBody>
      </p:sp>
      <p:pic>
        <p:nvPicPr>
          <p:cNvPr id="29697" name="Picture 1" descr="C:\Users\OBR1\Desktop\живопись\художники\1.jpg"/>
          <p:cNvPicPr>
            <a:picLocks noChangeAspect="1" noChangeArrowheads="1"/>
          </p:cNvPicPr>
          <p:nvPr/>
        </p:nvPicPr>
        <p:blipFill>
          <a:blip r:embed="rId3"/>
          <a:srcRect l="15602" r="6383"/>
          <a:stretch>
            <a:fillRect/>
          </a:stretch>
        </p:blipFill>
        <p:spPr bwMode="auto">
          <a:xfrm>
            <a:off x="214282" y="2285992"/>
            <a:ext cx="3643338" cy="36433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142984"/>
            <a:ext cx="8643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Никольский Евгений Васильевич: фрагменты жизни и творчества в документах и газетных публикациях. Каталог работ. - Миасс: Мастерская Правдина, 2013. - 456 с. - Текст: непосредственный.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214554"/>
            <a:ext cx="52149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Художник, педагог, основатель изостудии - это лишь немногие из многочисленных граней таланта Евгения Васильевича Никольского. Упоминая о развитии живописи в Миассе, невозможно обойти стороной его имя. Ученики и последователи художника продолжают дело Никольского - воспитание в человеке творческого восприятия мира, особого отношения к природе.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Акварель была любимой техникой Евгения Васильевича. Не напрасно она считается наиболее сложной с точки зрения техники живописи, ведь рисунок практически невозможно исправить, подкорректировать. Но именно здесь талант художника стал столь очевиден.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5121" name="Picture 1" descr="C:\Users\OBR1\Desktop\живопись\художники\GpQBi0WwL_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428868"/>
            <a:ext cx="3571900" cy="29289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928670"/>
            <a:ext cx="83582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С холста нисходит доброта: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Миасские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художники-фронтовики. - Миасс: Полиграф, 2005. - 30с.: ил. - Текст: непосредственный.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7620" y="1571612"/>
            <a:ext cx="50006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этом сборнике представлены очень разные художники, но объединяет их война и город Миасс. Также и в судьбе этих людей  много общего, хотя родились и выросли они в разных городах. Но объединяет их и детство, прошедшее в тревожные 1930-е годы, и война, опалившая их юность.  Поразительное поколение.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Почти полностью уничтоженное в той страшной войне, но те из них, кто выжил, стремился, кажется, прожить жизнь и за своих погибших товарищей. Объединяет их  и образное видение окружающего мира, желание запечатлеть и передать этот мир в своих работах. У них было непреодолимое желание учиться, хотя и не всем это удалось, не все стали профессиональными художниками.</a:t>
            </a:r>
          </a:p>
        </p:txBody>
      </p:sp>
      <p:pic>
        <p:nvPicPr>
          <p:cNvPr id="28673" name="Picture 1" descr="C:\Users\OBR1\Desktop\живопись\художники\ivc9RL7r3wQ.jpg"/>
          <p:cNvPicPr>
            <a:picLocks noChangeAspect="1" noChangeArrowheads="1"/>
          </p:cNvPicPr>
          <p:nvPr/>
        </p:nvPicPr>
        <p:blipFill>
          <a:blip r:embed="rId3"/>
          <a:srcRect l="5625" t="11250" r="2968" b="21249"/>
          <a:stretch>
            <a:fillRect/>
          </a:stretch>
        </p:blipFill>
        <p:spPr bwMode="auto">
          <a:xfrm>
            <a:off x="0" y="2071678"/>
            <a:ext cx="3857620" cy="32147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57166"/>
            <a:ext cx="658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работе  представлена литература:</a:t>
            </a:r>
            <a:endParaRPr lang="ru-RU" sz="28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928670"/>
            <a:ext cx="84296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Магия акварели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Евгений Васильевич Никольский (1917-1978):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библиографический очерк / Составитель О.Б. Шакирова. – Миасс: МКУ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«ЦБС», 2013. – 56с. - Текст: непосредственный.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*	*	*	*	*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Душевность и чистота: выставка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миасского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художника Алексея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Барсукова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Текст: непосредственный // Глагол. - 2020. - 24 декабря. - С. 7.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Корчагина, Н. «Здравствуй, мы пришли!...»: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миасская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художница Любовь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работает над своим литературным сборником / Н. Корчагина. - Текст: непосредственный // Миасский рабочий. - 2017. - 9 ноября. - С. 13.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Корчагина, Н. «Только художник на всем чует прекрасного след...»: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миасская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художница Любовь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 Н. Корчагина. - Текст: непосредственный // Миасский рабочий. - 2015. - 21 июля. - С. 4.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Овчинникова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А. Жил-был художник один...: художник Виктор Зотеев писал всегда с натуры, предпочтение отдавал пейзажам / 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Овчинникова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Текст: непосредственный // Глагол. - 2020. - 5 ноября. - С. 7.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Ушков, А.  Одержимость художника: выставка, посвященная 90-летию Виктора Зотеева / А. Ушков. - Текст: непосредственный // Глагол. - 2014. - 24 сентября. - С. 3.</a:t>
            </a:r>
          </a:p>
          <a:p>
            <a:pPr algn="just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6143644"/>
            <a:ext cx="7786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Материал подготовлен библиографом ЦГБ им. Ю.Н. Либединского  С.Г.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Частухиной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67586" name="Picture 2" descr="C:\Users\OBR1\Desktop\живопись\заповедник\916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4572000" cy="3489206"/>
          </a:xfrm>
          <a:prstGeom prst="rect">
            <a:avLst/>
          </a:prstGeom>
          <a:noFill/>
        </p:spPr>
      </p:pic>
      <p:pic>
        <p:nvPicPr>
          <p:cNvPr id="67587" name="Picture 3" descr="C:\Users\OBR1\Desktop\живопись\заповедник\12069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357430"/>
            <a:ext cx="4909920" cy="38747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357422" y="6215082"/>
            <a:ext cx="1496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Бабушкин Е.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00562" y="357166"/>
            <a:ext cx="1581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Суздальцев 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21506" name="Picture 2" descr="C:\Users\OBR1\Desktop\живопись\заповедник\11042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142984"/>
            <a:ext cx="6685203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215206" y="6072206"/>
            <a:ext cx="1572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Барсуков А.В.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48130" name="Picture 2" descr="Картина. Барсуков Алексей. на Урал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928670"/>
            <a:ext cx="7072362" cy="504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215206" y="6143644"/>
            <a:ext cx="1572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Барсуков А.В.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h5.googleusercontent.com/-szYJxVJsOFs/VNDLhBpMZLI/AAAAAAAAB90/IlOofQQZCDU/s1600/free-ppt-backgrounds-for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pic>
        <p:nvPicPr>
          <p:cNvPr id="19458" name="Picture 2" descr="C:\Users\OBR1\Desktop\живопись\заповедник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960" y="1000108"/>
            <a:ext cx="657943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715140" y="6215082"/>
            <a:ext cx="163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Шкерина</a:t>
            </a:r>
            <a:r>
              <a:rPr lang="ru-RU" b="1" i="1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Л.А.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516</Words>
  <Application>Microsoft Office PowerPoint</Application>
  <PresentationFormat>Экран (4:3)</PresentationFormat>
  <Paragraphs>133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OBR1</dc:creator>
  <cp:lastModifiedBy>1</cp:lastModifiedBy>
  <cp:revision>119</cp:revision>
  <dcterms:created xsi:type="dcterms:W3CDTF">2021-09-01T08:04:03Z</dcterms:created>
  <dcterms:modified xsi:type="dcterms:W3CDTF">2021-09-03T07:49:59Z</dcterms:modified>
</cp:coreProperties>
</file>